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8" d="100"/>
          <a:sy n="78" d="100"/>
        </p:scale>
        <p:origin x="-99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DF66AD8-BC4A-4004-9882-414398D930CA}" type="datetimeFigureOut">
              <a:rPr lang="en-US" smtClean="0"/>
              <a:t>4/7/11</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DF66AD8-BC4A-4004-9882-414398D930CA}" type="datetimeFigureOut">
              <a:rPr lang="en-US" smtClean="0"/>
              <a:t>4/7/11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4/7/11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DF66AD8-BC4A-4004-9882-414398D930CA}" type="datetimeFigureOut">
              <a:rPr lang="en-US" smtClean="0"/>
              <a:t>4/7/11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t>4/7/11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4/7/11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4/7/11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4/7/11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4/7/11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4/7/11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4/7/11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4/7/11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4/7/11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DF66AD8-BC4A-4004-9882-414398D930CA}" type="datetimeFigureOut">
              <a:rPr lang="en-US" smtClean="0"/>
              <a:t>4/7/11</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4/7/11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4/7/11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4/7/11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4/7/11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DF66AD8-BC4A-4004-9882-414398D930CA}" type="datetimeFigureOut">
              <a:rPr lang="en-US" smtClean="0"/>
              <a:t>4/7/11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2C864-9362-43C7-A136-D9C41D93A96D}"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4/7/11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DF66AD8-BC4A-4004-9882-414398D930CA}" type="datetimeFigureOut">
              <a:rPr lang="en-US" smtClean="0"/>
              <a:t>4/7/11</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9D2C864-9362-43C7-A136-D9C41D93A9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295497"/>
            <a:ext cx="6477000" cy="2067575"/>
          </a:xfrm>
        </p:spPr>
        <p:txBody>
          <a:bodyPr/>
          <a:lstStyle/>
          <a:p>
            <a:r>
              <a:rPr lang="en-US" dirty="0" smtClean="0"/>
              <a:t>The Reading Public and the Rise of the Novel</a:t>
            </a:r>
            <a:endParaRPr lang="en-US" dirty="0"/>
          </a:p>
        </p:txBody>
      </p:sp>
      <p:sp>
        <p:nvSpPr>
          <p:cNvPr id="3" name="Subtitle 2"/>
          <p:cNvSpPr>
            <a:spLocks noGrp="1"/>
          </p:cNvSpPr>
          <p:nvPr>
            <p:ph type="subTitle" idx="1"/>
          </p:nvPr>
        </p:nvSpPr>
        <p:spPr>
          <a:xfrm>
            <a:off x="2209800" y="4469587"/>
            <a:ext cx="6477000" cy="1635457"/>
          </a:xfrm>
        </p:spPr>
        <p:txBody>
          <a:bodyPr/>
          <a:lstStyle/>
          <a:p>
            <a:r>
              <a:rPr lang="en-US" sz="2800" dirty="0" smtClean="0"/>
              <a:t>Ian Watt</a:t>
            </a:r>
          </a:p>
          <a:p>
            <a:endParaRPr lang="en-US" i="1" dirty="0" smtClean="0"/>
          </a:p>
          <a:p>
            <a:endParaRPr lang="en-US" i="1" dirty="0" smtClean="0"/>
          </a:p>
          <a:p>
            <a:r>
              <a:rPr lang="en-US" dirty="0" smtClean="0"/>
              <a:t>Presented by Roberta </a:t>
            </a:r>
            <a:r>
              <a:rPr lang="en-US" dirty="0" err="1" smtClean="0"/>
              <a:t>Wolfson</a:t>
            </a:r>
            <a:endParaRPr lang="en-US" dirty="0"/>
          </a:p>
        </p:txBody>
      </p:sp>
    </p:spTree>
    <p:extLst>
      <p:ext uri="{BB962C8B-B14F-4D97-AF65-F5344CB8AC3E}">
        <p14:creationId xmlns:p14="http://schemas.microsoft.com/office/powerpoint/2010/main" val="4019960818"/>
      </p:ext>
    </p:extLst>
  </p:cSld>
  <p:clrMapOvr>
    <a:masterClrMapping/>
  </p:clrMapOvr>
  <mc:AlternateContent xmlns:mc="http://schemas.openxmlformats.org/markup-compatibility/2006">
    <mc:Choice xmlns:p14="http://schemas.microsoft.com/office/powerpoint/2010/main" Requires="p14">
      <p:transition spd="slow" p14:dur="2000" advTm="12681"/>
    </mc:Choice>
    <mc:Fallback>
      <p:transition xmlns:p14="http://schemas.microsoft.com/office/powerpoint/2010/main" spd="slow" advTm="12681"/>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602410" y="1595452"/>
            <a:ext cx="7880162" cy="4965436"/>
          </a:xfrm>
        </p:spPr>
        <p:txBody>
          <a:bodyPr>
            <a:normAutofit fontScale="85000" lnSpcReduction="10000"/>
          </a:bodyPr>
          <a:lstStyle/>
          <a:p>
            <a:r>
              <a:rPr lang="en-US" dirty="0"/>
              <a:t>Can we compare the Age of Authors to the present-day Age of Information, when people of all professions, ages, backgrounds, etc. can post information to the Internet? If so, what might an analogy between the rise of the novel in the 18</a:t>
            </a:r>
            <a:r>
              <a:rPr lang="en-US" baseline="30000" dirty="0"/>
              <a:t>th</a:t>
            </a:r>
            <a:r>
              <a:rPr lang="en-US" dirty="0"/>
              <a:t> c. and the rise of digital media in the 21</a:t>
            </a:r>
            <a:r>
              <a:rPr lang="en-US" baseline="30000" dirty="0"/>
              <a:t>st</a:t>
            </a:r>
            <a:r>
              <a:rPr lang="en-US" dirty="0"/>
              <a:t> c. inform us about the reading public of the 18</a:t>
            </a:r>
            <a:r>
              <a:rPr lang="en-US" baseline="30000" dirty="0"/>
              <a:t>th</a:t>
            </a:r>
            <a:r>
              <a:rPr lang="en-US" dirty="0"/>
              <a:t> c.? </a:t>
            </a:r>
            <a:endParaRPr lang="en-US" dirty="0" smtClean="0"/>
          </a:p>
          <a:p>
            <a:r>
              <a:rPr lang="en-US" dirty="0" smtClean="0"/>
              <a:t>Can </a:t>
            </a:r>
            <a:r>
              <a:rPr lang="en-US" dirty="0"/>
              <a:t>the Age of Authors be viewed as an event in the history of mediation? If the evolution of media has changed the way people think, and if we choose to view the novel as another step in the evolution of media, then could the novel have changed the way people think? If so, how</a:t>
            </a:r>
            <a:r>
              <a:rPr lang="en-US" dirty="0" smtClean="0"/>
              <a:t>?</a:t>
            </a:r>
          </a:p>
          <a:p>
            <a:pPr marL="463550" lvl="1" indent="-463550">
              <a:spcBef>
                <a:spcPts val="2000"/>
              </a:spcBef>
              <a:buBlip>
                <a:blip r:embed="rId2"/>
              </a:buBlip>
            </a:pPr>
            <a:r>
              <a:rPr lang="en-US" sz="2400" dirty="0"/>
              <a:t>Considering the novel’s profound effect on 18</a:t>
            </a:r>
            <a:r>
              <a:rPr lang="en-US" sz="2400" baseline="30000" dirty="0"/>
              <a:t>th</a:t>
            </a:r>
            <a:r>
              <a:rPr lang="en-US" sz="2400" dirty="0"/>
              <a:t> c. society, could we view the novel as an object of agency, an actor in a sociology of associations? In other words, could (or should) we think of the novel as an object with social power in the </a:t>
            </a:r>
            <a:r>
              <a:rPr lang="en-US" sz="2400" dirty="0" err="1"/>
              <a:t>Latourian</a:t>
            </a:r>
            <a:r>
              <a:rPr lang="en-US" sz="2400" dirty="0"/>
              <a:t> sense? As an agential object, in what ways could the novel have shaped and influenced 18</a:t>
            </a:r>
            <a:r>
              <a:rPr lang="en-US" sz="2400" baseline="30000" dirty="0"/>
              <a:t>th</a:t>
            </a:r>
            <a:r>
              <a:rPr lang="en-US" sz="2400" dirty="0"/>
              <a:t> c. society</a:t>
            </a:r>
            <a:r>
              <a:rPr lang="en-US" sz="2400" dirty="0" smtClean="0"/>
              <a:t>?</a:t>
            </a:r>
            <a:endParaRPr lang="en-US" sz="2400" dirty="0"/>
          </a:p>
        </p:txBody>
      </p:sp>
    </p:spTree>
    <p:extLst>
      <p:ext uri="{BB962C8B-B14F-4D97-AF65-F5344CB8AC3E}">
        <p14:creationId xmlns:p14="http://schemas.microsoft.com/office/powerpoint/2010/main" val="4084563398"/>
      </p:ext>
    </p:extLst>
  </p:cSld>
  <p:clrMapOvr>
    <a:masterClrMapping/>
  </p:clrMapOvr>
  <mc:AlternateContent xmlns:mc="http://schemas.openxmlformats.org/markup-compatibility/2006">
    <mc:Choice xmlns:p14="http://schemas.microsoft.com/office/powerpoint/2010/main" Requires="p14">
      <p:transition spd="slow" p14:dur="2000" advTm="9241"/>
    </mc:Choice>
    <mc:Fallback>
      <p:transition xmlns:p14="http://schemas.microsoft.com/office/powerpoint/2010/main" spd="slow" advTm="9241"/>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Driving question of the chapter: What conditions accompanied the rise of the novel in the 18</a:t>
            </a:r>
            <a:r>
              <a:rPr lang="en-US" baseline="30000" dirty="0" smtClean="0"/>
              <a:t>th</a:t>
            </a:r>
            <a:r>
              <a:rPr lang="en-US" dirty="0" smtClean="0"/>
              <a:t> century?</a:t>
            </a:r>
          </a:p>
          <a:p>
            <a:r>
              <a:rPr lang="en-US" dirty="0" smtClean="0"/>
              <a:t>Two main points of analysis:</a:t>
            </a:r>
          </a:p>
          <a:p>
            <a:pPr lvl="1"/>
            <a:r>
              <a:rPr lang="en-US" dirty="0" smtClean="0"/>
              <a:t>The 18</a:t>
            </a:r>
            <a:r>
              <a:rPr lang="en-US" baseline="30000" dirty="0" smtClean="0"/>
              <a:t>th</a:t>
            </a:r>
            <a:r>
              <a:rPr lang="en-US" dirty="0" smtClean="0"/>
              <a:t> century reading public.</a:t>
            </a:r>
          </a:p>
          <a:p>
            <a:pPr lvl="1"/>
            <a:r>
              <a:rPr lang="en-US" dirty="0" smtClean="0"/>
              <a:t>Changes in the nature of literary publication.</a:t>
            </a:r>
            <a:endParaRPr lang="en-US" dirty="0"/>
          </a:p>
        </p:txBody>
      </p:sp>
    </p:spTree>
    <p:extLst>
      <p:ext uri="{BB962C8B-B14F-4D97-AF65-F5344CB8AC3E}">
        <p14:creationId xmlns:p14="http://schemas.microsoft.com/office/powerpoint/2010/main" val="402169833"/>
      </p:ext>
    </p:extLst>
  </p:cSld>
  <p:clrMapOvr>
    <a:masterClrMapping/>
  </p:clrMapOvr>
  <mc:AlternateContent xmlns:mc="http://schemas.openxmlformats.org/markup-compatibility/2006">
    <mc:Choice xmlns:p14="http://schemas.microsoft.com/office/powerpoint/2010/main" Requires="p14">
      <p:transition spd="slow" p14:dur="2000" advTm="78125"/>
    </mc:Choice>
    <mc:Fallback>
      <p:transition xmlns:p14="http://schemas.microsoft.com/office/powerpoint/2010/main" spd="slow" advTm="78125"/>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18</a:t>
            </a:r>
            <a:r>
              <a:rPr lang="en-US" baseline="30000" dirty="0" smtClean="0"/>
              <a:t>th</a:t>
            </a:r>
            <a:r>
              <a:rPr lang="en-US" dirty="0" smtClean="0"/>
              <a:t> c. Reading Public</a:t>
            </a:r>
            <a:endParaRPr lang="en-US" dirty="0"/>
          </a:p>
        </p:txBody>
      </p:sp>
      <p:sp>
        <p:nvSpPr>
          <p:cNvPr id="3" name="Content Placeholder 2"/>
          <p:cNvSpPr>
            <a:spLocks noGrp="1"/>
          </p:cNvSpPr>
          <p:nvPr>
            <p:ph idx="1"/>
          </p:nvPr>
        </p:nvSpPr>
        <p:spPr>
          <a:xfrm>
            <a:off x="914400" y="2067574"/>
            <a:ext cx="7313613" cy="3723625"/>
          </a:xfrm>
        </p:spPr>
        <p:txBody>
          <a:bodyPr/>
          <a:lstStyle/>
          <a:p>
            <a:r>
              <a:rPr lang="en-US" dirty="0" smtClean="0"/>
              <a:t>Reasons why the reading public remained relatively small compared to modern standards:</a:t>
            </a:r>
          </a:p>
          <a:p>
            <a:pPr lvl="1"/>
            <a:r>
              <a:rPr lang="en-US" dirty="0"/>
              <a:t>Limited literacy.</a:t>
            </a:r>
          </a:p>
          <a:p>
            <a:pPr lvl="1"/>
            <a:r>
              <a:rPr lang="en-US" dirty="0"/>
              <a:t>Economic challenges</a:t>
            </a:r>
            <a:r>
              <a:rPr lang="en-US" dirty="0" smtClean="0"/>
              <a:t>.</a:t>
            </a:r>
          </a:p>
          <a:p>
            <a:pPr lvl="2"/>
            <a:r>
              <a:rPr lang="en-US" dirty="0" smtClean="0"/>
              <a:t>Non-circulating libraries – a possible solution?</a:t>
            </a:r>
            <a:endParaRPr lang="en-US" dirty="0"/>
          </a:p>
          <a:p>
            <a:pPr lvl="1"/>
            <a:r>
              <a:rPr lang="en-US" dirty="0"/>
              <a:t>Logistical difficulties.</a:t>
            </a:r>
          </a:p>
          <a:p>
            <a:pPr lvl="1"/>
            <a:r>
              <a:rPr lang="en-US" dirty="0"/>
              <a:t>Social stigma</a:t>
            </a:r>
            <a:r>
              <a:rPr lang="en-US" dirty="0" smtClean="0"/>
              <a:t>.</a:t>
            </a:r>
            <a:endParaRPr lang="en-US" dirty="0" smtClean="0"/>
          </a:p>
        </p:txBody>
      </p:sp>
    </p:spTree>
    <p:extLst>
      <p:ext uri="{BB962C8B-B14F-4D97-AF65-F5344CB8AC3E}">
        <p14:creationId xmlns:p14="http://schemas.microsoft.com/office/powerpoint/2010/main" val="826496074"/>
      </p:ext>
    </p:extLst>
  </p:cSld>
  <p:clrMapOvr>
    <a:masterClrMapping/>
  </p:clrMapOvr>
  <mc:AlternateContent xmlns:mc="http://schemas.openxmlformats.org/markup-compatibility/2006">
    <mc:Choice xmlns:p14="http://schemas.microsoft.com/office/powerpoint/2010/main" Requires="p14">
      <p:transition spd="slow" p14:dur="2000" advTm="248184"/>
    </mc:Choice>
    <mc:Fallback>
      <p:transition xmlns:p14="http://schemas.microsoft.com/office/powerpoint/2010/main" spd="slow" advTm="248184"/>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Subgroups of the Reading Public</a:t>
            </a:r>
            <a:endParaRPr lang="en-US" dirty="0"/>
          </a:p>
        </p:txBody>
      </p:sp>
      <p:sp>
        <p:nvSpPr>
          <p:cNvPr id="3" name="Content Placeholder 2"/>
          <p:cNvSpPr>
            <a:spLocks noGrp="1"/>
          </p:cNvSpPr>
          <p:nvPr>
            <p:ph idx="1"/>
          </p:nvPr>
        </p:nvSpPr>
        <p:spPr>
          <a:xfrm>
            <a:off x="914400" y="1986174"/>
            <a:ext cx="7313613" cy="3805025"/>
          </a:xfrm>
        </p:spPr>
        <p:txBody>
          <a:bodyPr/>
          <a:lstStyle/>
          <a:p>
            <a:r>
              <a:rPr lang="en-US" dirty="0" smtClean="0"/>
              <a:t>Women.</a:t>
            </a:r>
          </a:p>
          <a:p>
            <a:r>
              <a:rPr lang="en-US" dirty="0" smtClean="0"/>
              <a:t>Apprentices and household servants.</a:t>
            </a:r>
          </a:p>
          <a:p>
            <a:r>
              <a:rPr lang="en-US" dirty="0" smtClean="0"/>
              <a:t>An increasingly dominant middle class. </a:t>
            </a:r>
          </a:p>
          <a:p>
            <a:pPr lvl="1"/>
            <a:r>
              <a:rPr lang="en-US" dirty="0"/>
              <a:t>Watt attributes the rise of the novel largely to the “great power and self-confidence of the middle class as a whole” (59). </a:t>
            </a:r>
          </a:p>
        </p:txBody>
      </p:sp>
    </p:spTree>
    <p:extLst>
      <p:ext uri="{BB962C8B-B14F-4D97-AF65-F5344CB8AC3E}">
        <p14:creationId xmlns:p14="http://schemas.microsoft.com/office/powerpoint/2010/main" val="2711068080"/>
      </p:ext>
    </p:extLst>
  </p:cSld>
  <p:clrMapOvr>
    <a:masterClrMapping/>
  </p:clrMapOvr>
  <mc:AlternateContent xmlns:mc="http://schemas.openxmlformats.org/markup-compatibility/2006">
    <mc:Choice xmlns:p14="http://schemas.microsoft.com/office/powerpoint/2010/main" Requires="p14">
      <p:transition spd="slow" p14:dur="2000" advTm="109621"/>
    </mc:Choice>
    <mc:Fallback>
      <p:transition xmlns:p14="http://schemas.microsoft.com/office/powerpoint/2010/main" spd="slow" advTm="109621"/>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18</a:t>
            </a:r>
            <a:r>
              <a:rPr lang="en-US" baseline="30000" dirty="0" smtClean="0"/>
              <a:t>th</a:t>
            </a:r>
            <a:r>
              <a:rPr lang="en-US" dirty="0" smtClean="0"/>
              <a:t> c. Booksellers</a:t>
            </a:r>
            <a:endParaRPr lang="en-US" dirty="0"/>
          </a:p>
        </p:txBody>
      </p:sp>
      <p:sp>
        <p:nvSpPr>
          <p:cNvPr id="3" name="Content Placeholder 2"/>
          <p:cNvSpPr>
            <a:spLocks noGrp="1"/>
          </p:cNvSpPr>
          <p:nvPr>
            <p:ph idx="1"/>
          </p:nvPr>
        </p:nvSpPr>
        <p:spPr/>
        <p:txBody>
          <a:bodyPr/>
          <a:lstStyle/>
          <a:p>
            <a:r>
              <a:rPr lang="en-US" dirty="0" smtClean="0"/>
              <a:t>Booksellers vs. patrons.</a:t>
            </a:r>
          </a:p>
          <a:p>
            <a:r>
              <a:rPr lang="en-US" dirty="0" smtClean="0"/>
              <a:t>Commercialization of the publishing business.</a:t>
            </a:r>
          </a:p>
          <a:p>
            <a:r>
              <a:rPr lang="en-US" dirty="0" smtClean="0"/>
              <a:t>Literary changes that resulted from the commercialization of writing.</a:t>
            </a:r>
          </a:p>
        </p:txBody>
      </p:sp>
    </p:spTree>
    <p:extLst>
      <p:ext uri="{BB962C8B-B14F-4D97-AF65-F5344CB8AC3E}">
        <p14:creationId xmlns:p14="http://schemas.microsoft.com/office/powerpoint/2010/main" val="1632953661"/>
      </p:ext>
    </p:extLst>
  </p:cSld>
  <p:clrMapOvr>
    <a:masterClrMapping/>
  </p:clrMapOvr>
  <mc:AlternateContent xmlns:mc="http://schemas.openxmlformats.org/markup-compatibility/2006">
    <mc:Choice xmlns:p14="http://schemas.microsoft.com/office/powerpoint/2010/main" Requires="p14">
      <p:transition spd="slow" p14:dur="2000" advTm="141488"/>
    </mc:Choice>
    <mc:Fallback>
      <p:transition xmlns:p14="http://schemas.microsoft.com/office/powerpoint/2010/main" spd="slow" advTm="141488"/>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25907"/>
            <a:ext cx="7313613" cy="868362"/>
          </a:xfrm>
        </p:spPr>
        <p:txBody>
          <a:bodyPr/>
          <a:lstStyle/>
          <a:p>
            <a:r>
              <a:rPr lang="en-US" dirty="0" smtClean="0"/>
              <a:t>The Age of Authors</a:t>
            </a:r>
            <a:endParaRPr lang="en-US" dirty="0"/>
          </a:p>
        </p:txBody>
      </p:sp>
      <p:sp>
        <p:nvSpPr>
          <p:cNvPr id="3" name="Content Placeholder 2"/>
          <p:cNvSpPr>
            <a:spLocks noGrp="1"/>
          </p:cNvSpPr>
          <p:nvPr>
            <p:ph idx="1"/>
          </p:nvPr>
        </p:nvSpPr>
        <p:spPr>
          <a:xfrm>
            <a:off x="914400" y="1628012"/>
            <a:ext cx="7313613" cy="4163188"/>
          </a:xfrm>
        </p:spPr>
        <p:txBody>
          <a:bodyPr>
            <a:normAutofit lnSpcReduction="10000"/>
          </a:bodyPr>
          <a:lstStyle/>
          <a:p>
            <a:pPr lvl="0"/>
            <a:r>
              <a:rPr lang="en-US" dirty="0" smtClean="0"/>
              <a:t>Samuel Johnson referred to the 18</a:t>
            </a:r>
            <a:r>
              <a:rPr lang="en-US" baseline="30000" dirty="0" smtClean="0"/>
              <a:t>th</a:t>
            </a:r>
            <a:r>
              <a:rPr lang="en-US" dirty="0" smtClean="0"/>
              <a:t> century in </a:t>
            </a:r>
            <a:r>
              <a:rPr lang="en-US" i="1" dirty="0" smtClean="0"/>
              <a:t>The Adventurer </a:t>
            </a:r>
            <a:r>
              <a:rPr lang="en-US" dirty="0" smtClean="0"/>
              <a:t>(1753-4) as “the </a:t>
            </a:r>
            <a:r>
              <a:rPr lang="en-US" dirty="0"/>
              <a:t>Age of Authors</a:t>
            </a:r>
            <a:r>
              <a:rPr lang="en-US" dirty="0" smtClean="0"/>
              <a:t>,” </a:t>
            </a:r>
            <a:r>
              <a:rPr lang="en-US" dirty="0"/>
              <a:t>since people of all abilities, educations, and professions published works. </a:t>
            </a:r>
            <a:endParaRPr lang="en-US" dirty="0" smtClean="0"/>
          </a:p>
          <a:p>
            <a:r>
              <a:rPr lang="en-US" b="1" dirty="0"/>
              <a:t>Can we compare the Age of Authors to the present-day Age of Information, when people of all professions, ages, backgrounds, etc. </a:t>
            </a:r>
            <a:r>
              <a:rPr lang="en-US" b="1" dirty="0" smtClean="0"/>
              <a:t>can post </a:t>
            </a:r>
            <a:r>
              <a:rPr lang="en-US" b="1" dirty="0"/>
              <a:t>information </a:t>
            </a:r>
            <a:r>
              <a:rPr lang="en-US" b="1" dirty="0" smtClean="0"/>
              <a:t>on the </a:t>
            </a:r>
            <a:r>
              <a:rPr lang="en-US" b="1" dirty="0"/>
              <a:t>Internet? If so, what might an analogy between the rise of the novel in the 18</a:t>
            </a:r>
            <a:r>
              <a:rPr lang="en-US" b="1" baseline="30000" dirty="0"/>
              <a:t>th</a:t>
            </a:r>
            <a:r>
              <a:rPr lang="en-US" b="1" dirty="0"/>
              <a:t> c. and the rise of digital media in the 21</a:t>
            </a:r>
            <a:r>
              <a:rPr lang="en-US" b="1" baseline="30000" dirty="0"/>
              <a:t>st</a:t>
            </a:r>
            <a:r>
              <a:rPr lang="en-US" b="1" dirty="0"/>
              <a:t> c. inform us about the reading public of the 18</a:t>
            </a:r>
            <a:r>
              <a:rPr lang="en-US" b="1" baseline="30000" dirty="0"/>
              <a:t>th</a:t>
            </a:r>
            <a:r>
              <a:rPr lang="en-US" b="1" dirty="0"/>
              <a:t> c.? </a:t>
            </a:r>
          </a:p>
        </p:txBody>
      </p:sp>
    </p:spTree>
    <p:extLst>
      <p:ext uri="{BB962C8B-B14F-4D97-AF65-F5344CB8AC3E}">
        <p14:creationId xmlns:p14="http://schemas.microsoft.com/office/powerpoint/2010/main" val="72877035"/>
      </p:ext>
    </p:extLst>
  </p:cSld>
  <p:clrMapOvr>
    <a:masterClrMapping/>
  </p:clrMapOvr>
  <mc:AlternateContent xmlns:mc="http://schemas.openxmlformats.org/markup-compatibility/2006">
    <mc:Choice xmlns:p14="http://schemas.microsoft.com/office/powerpoint/2010/main" Requires="p14">
      <p:transition spd="slow" p14:dur="2000" advTm="88961"/>
    </mc:Choice>
    <mc:Fallback>
      <p:transition xmlns:p14="http://schemas.microsoft.com/office/powerpoint/2010/main" spd="slow" advTm="88961"/>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90483"/>
            <a:ext cx="7313613" cy="362232"/>
          </a:xfrm>
        </p:spPr>
        <p:txBody>
          <a:bodyPr/>
          <a:lstStyle/>
          <a:p>
            <a:r>
              <a:rPr lang="en-US" dirty="0" smtClean="0"/>
              <a:t>The Rise of the Novel – an Event in the History of Mediation?</a:t>
            </a:r>
            <a:endParaRPr lang="en-US" dirty="0"/>
          </a:p>
        </p:txBody>
      </p:sp>
      <p:sp>
        <p:nvSpPr>
          <p:cNvPr id="3" name="Content Placeholder 2"/>
          <p:cNvSpPr>
            <a:spLocks noGrp="1"/>
          </p:cNvSpPr>
          <p:nvPr>
            <p:ph idx="1"/>
          </p:nvPr>
        </p:nvSpPr>
        <p:spPr>
          <a:xfrm>
            <a:off x="914400" y="2604818"/>
            <a:ext cx="7313613" cy="3630467"/>
          </a:xfrm>
        </p:spPr>
        <p:txBody>
          <a:bodyPr>
            <a:normAutofit fontScale="92500" lnSpcReduction="20000"/>
          </a:bodyPr>
          <a:lstStyle/>
          <a:p>
            <a:pPr lvl="0"/>
            <a:r>
              <a:rPr lang="en-US" dirty="0"/>
              <a:t>Siskin and Warner, </a:t>
            </a:r>
            <a:r>
              <a:rPr lang="en-US" dirty="0" smtClean="0"/>
              <a:t>in their Introduction </a:t>
            </a:r>
            <a:r>
              <a:rPr lang="en-US" dirty="0"/>
              <a:t>to </a:t>
            </a:r>
            <a:r>
              <a:rPr lang="en-US" i="1" dirty="0"/>
              <a:t>This is </a:t>
            </a:r>
            <a:r>
              <a:rPr lang="en-US" i="1" dirty="0" smtClean="0"/>
              <a:t>Enlightenment</a:t>
            </a:r>
            <a:r>
              <a:rPr lang="en-US" dirty="0" smtClean="0"/>
              <a:t>, propose a history </a:t>
            </a:r>
            <a:r>
              <a:rPr lang="en-US" dirty="0"/>
              <a:t>of mediation </a:t>
            </a:r>
            <a:r>
              <a:rPr lang="en-US" dirty="0" smtClean="0"/>
              <a:t>that </a:t>
            </a:r>
            <a:r>
              <a:rPr lang="en-US" dirty="0" smtClean="0"/>
              <a:t>spanned </a:t>
            </a:r>
            <a:r>
              <a:rPr lang="en-US" dirty="0" smtClean="0"/>
              <a:t>from roughly 1450 </a:t>
            </a:r>
            <a:r>
              <a:rPr lang="en-US" dirty="0"/>
              <a:t>to the 20</a:t>
            </a:r>
            <a:r>
              <a:rPr lang="en-US" baseline="30000" dirty="0"/>
              <a:t>th</a:t>
            </a:r>
            <a:r>
              <a:rPr lang="en-US" dirty="0"/>
              <a:t> c., </a:t>
            </a:r>
            <a:r>
              <a:rPr lang="en-US" dirty="0" smtClean="0"/>
              <a:t>during which </a:t>
            </a:r>
            <a:r>
              <a:rPr lang="en-US" dirty="0"/>
              <a:t>changes in </a:t>
            </a:r>
            <a:r>
              <a:rPr lang="en-US" dirty="0" smtClean="0"/>
              <a:t>media defined </a:t>
            </a:r>
            <a:r>
              <a:rPr lang="en-US" dirty="0"/>
              <a:t>social and intellectual thought. </a:t>
            </a:r>
            <a:r>
              <a:rPr lang="en-US" dirty="0" smtClean="0"/>
              <a:t>They argue that the Enlightenment was one such event </a:t>
            </a:r>
            <a:r>
              <a:rPr lang="en-US" dirty="0"/>
              <a:t>in this history of mediation</a:t>
            </a:r>
            <a:r>
              <a:rPr lang="en-US" dirty="0" smtClean="0"/>
              <a:t>.</a:t>
            </a:r>
          </a:p>
          <a:p>
            <a:r>
              <a:rPr lang="en-US" b="1" dirty="0" smtClean="0"/>
              <a:t>Can the Age of Authors be viewed as an event in the history of mediation? If the evolution of media has changed the way people think, and if we choose to view the novel as another step in the evolution of media, then could the novel have changed the way people think? If so, how?</a:t>
            </a:r>
            <a:endParaRPr lang="en-US" b="1" dirty="0"/>
          </a:p>
          <a:p>
            <a:endParaRPr lang="en-US" dirty="0"/>
          </a:p>
        </p:txBody>
      </p:sp>
    </p:spTree>
    <p:extLst>
      <p:ext uri="{BB962C8B-B14F-4D97-AF65-F5344CB8AC3E}">
        <p14:creationId xmlns:p14="http://schemas.microsoft.com/office/powerpoint/2010/main" val="1797904668"/>
      </p:ext>
    </p:extLst>
  </p:cSld>
  <p:clrMapOvr>
    <a:masterClrMapping/>
  </p:clrMapOvr>
  <mc:AlternateContent xmlns:mc="http://schemas.openxmlformats.org/markup-compatibility/2006">
    <mc:Choice xmlns:p14="http://schemas.microsoft.com/office/powerpoint/2010/main" Requires="p14">
      <p:transition spd="slow" p14:dur="2000" advTm="55401"/>
    </mc:Choice>
    <mc:Fallback>
      <p:transition xmlns:p14="http://schemas.microsoft.com/office/powerpoint/2010/main" spd="slow" advTm="55401"/>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err="1" smtClean="0"/>
              <a:t>Latourian</a:t>
            </a:r>
            <a:r>
              <a:rPr lang="en-US" dirty="0" smtClean="0"/>
              <a:t> Reading of the 18</a:t>
            </a:r>
            <a:r>
              <a:rPr lang="en-US" baseline="30000" dirty="0" smtClean="0"/>
              <a:t>th</a:t>
            </a:r>
            <a:r>
              <a:rPr lang="en-US" dirty="0" smtClean="0"/>
              <a:t> c. Novel</a:t>
            </a:r>
            <a:endParaRPr lang="en-US" dirty="0"/>
          </a:p>
        </p:txBody>
      </p:sp>
      <p:sp>
        <p:nvSpPr>
          <p:cNvPr id="3" name="Content Placeholder 2"/>
          <p:cNvSpPr>
            <a:spLocks noGrp="1"/>
          </p:cNvSpPr>
          <p:nvPr>
            <p:ph idx="1"/>
          </p:nvPr>
        </p:nvSpPr>
        <p:spPr>
          <a:xfrm>
            <a:off x="914400" y="1735138"/>
            <a:ext cx="7313613" cy="4597828"/>
          </a:xfrm>
        </p:spPr>
        <p:txBody>
          <a:bodyPr>
            <a:normAutofit fontScale="85000" lnSpcReduction="20000"/>
          </a:bodyPr>
          <a:lstStyle/>
          <a:p>
            <a:r>
              <a:rPr lang="en-US" dirty="0" smtClean="0"/>
              <a:t>The agential role of objects (i.e. objects as actors):</a:t>
            </a:r>
          </a:p>
          <a:p>
            <a:pPr lvl="1"/>
            <a:r>
              <a:rPr lang="en-US" dirty="0" smtClean="0"/>
              <a:t>“It </a:t>
            </a:r>
            <a:r>
              <a:rPr lang="en-US" dirty="0"/>
              <a:t>is always things—and I now mean this last word literally—which, in practice, lend their ‘steely’ quality to the hapless ‘society</a:t>
            </a:r>
            <a:r>
              <a:rPr lang="en-US" dirty="0" smtClean="0"/>
              <a:t>’” (</a:t>
            </a:r>
            <a:r>
              <a:rPr lang="en-US" dirty="0" err="1" smtClean="0"/>
              <a:t>Latour</a:t>
            </a:r>
            <a:r>
              <a:rPr lang="en-US" dirty="0" smtClean="0"/>
              <a:t> 68).</a:t>
            </a:r>
          </a:p>
          <a:p>
            <a:pPr lvl="1"/>
            <a:r>
              <a:rPr lang="en-US" dirty="0" smtClean="0"/>
              <a:t>“If </a:t>
            </a:r>
            <a:r>
              <a:rPr lang="en-US" dirty="0"/>
              <a:t>you can, with a straight face, maintain that hitting a nail with and without a hammer, boiling water with and without a kettle, fetching provisions with or without a basket, walking in the street with or without clothes, zapping a TV with or without a remote, slowing down a car with or without a speed-bump, keeping track of your inventory with or without a list, running a company with or without bookkeeping, are exactly the same activities, that the introduction of these mundane implements change ‘nothing important’ to the real- </a:t>
            </a:r>
            <a:r>
              <a:rPr lang="en-US" dirty="0" err="1"/>
              <a:t>ization</a:t>
            </a:r>
            <a:r>
              <a:rPr lang="en-US" dirty="0"/>
              <a:t> of the tasks, then you are ready to transmigrate to the Far Land of the Social and disappear from this lowly one. For all the other members of society, it does make a difference under trials and so these implements, according to our definition, are actors, or more precisely, participants in the course of action waiting to be given a </a:t>
            </a:r>
            <a:r>
              <a:rPr lang="en-US" dirty="0" smtClean="0"/>
              <a:t>figuration” (71).</a:t>
            </a:r>
          </a:p>
        </p:txBody>
      </p:sp>
    </p:spTree>
    <p:extLst>
      <p:ext uri="{BB962C8B-B14F-4D97-AF65-F5344CB8AC3E}">
        <p14:creationId xmlns:p14="http://schemas.microsoft.com/office/powerpoint/2010/main" val="934010458"/>
      </p:ext>
    </p:extLst>
  </p:cSld>
  <p:clrMapOvr>
    <a:masterClrMapping/>
  </p:clrMapOvr>
  <mc:AlternateContent xmlns:mc="http://schemas.openxmlformats.org/markup-compatibility/2006">
    <mc:Choice xmlns:p14="http://schemas.microsoft.com/office/powerpoint/2010/main" Requires="p14">
      <p:transition spd="slow" p14:dur="2000" advTm="91214"/>
    </mc:Choice>
    <mc:Fallback>
      <p:transition xmlns:p14="http://schemas.microsoft.com/office/powerpoint/2010/main" spd="slow" advTm="91214"/>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err="1" smtClean="0"/>
              <a:t>Latourian</a:t>
            </a:r>
            <a:r>
              <a:rPr lang="en-US" dirty="0" smtClean="0"/>
              <a:t> reading (cont’d)</a:t>
            </a:r>
            <a:endParaRPr lang="en-US" dirty="0"/>
          </a:p>
        </p:txBody>
      </p:sp>
      <p:sp>
        <p:nvSpPr>
          <p:cNvPr id="3" name="Content Placeholder 2"/>
          <p:cNvSpPr>
            <a:spLocks noGrp="1"/>
          </p:cNvSpPr>
          <p:nvPr>
            <p:ph idx="1"/>
          </p:nvPr>
        </p:nvSpPr>
        <p:spPr/>
        <p:txBody>
          <a:bodyPr>
            <a:normAutofit fontScale="92500" lnSpcReduction="10000"/>
          </a:bodyPr>
          <a:lstStyle/>
          <a:p>
            <a:pPr marL="463550" lvl="1" indent="-463550">
              <a:spcBef>
                <a:spcPts val="2000"/>
              </a:spcBef>
              <a:buBlip>
                <a:blip r:embed="rId2"/>
              </a:buBlip>
            </a:pPr>
            <a:r>
              <a:rPr lang="en-US" sz="2400" dirty="0"/>
              <a:t>“what is new is that objects are suddenly highlighted not only as being full-blown actors, but also as what explains the contrasted landscape we started with, the over- arching powers of society, the huge asymmetries, the crushing exercise of power” (72</a:t>
            </a:r>
            <a:r>
              <a:rPr lang="en-US" sz="2400" dirty="0" smtClean="0"/>
              <a:t>).</a:t>
            </a:r>
          </a:p>
          <a:p>
            <a:pPr marL="463550" lvl="1" indent="-463550">
              <a:spcBef>
                <a:spcPts val="2000"/>
              </a:spcBef>
              <a:buBlip>
                <a:blip r:embed="rId2"/>
              </a:buBlip>
            </a:pPr>
            <a:r>
              <a:rPr lang="en-US" sz="2400" b="1" dirty="0" smtClean="0"/>
              <a:t>Considering the novel’s profound effect on 18</a:t>
            </a:r>
            <a:r>
              <a:rPr lang="en-US" sz="2400" b="1" baseline="30000" dirty="0" smtClean="0"/>
              <a:t>th</a:t>
            </a:r>
            <a:r>
              <a:rPr lang="en-US" sz="2400" b="1" dirty="0" smtClean="0"/>
              <a:t> c. society, could we view the novel as an object of agency, an actor in a sociology of associations? In other words, could (or should) we think of the novel as an object with social power in the </a:t>
            </a:r>
            <a:r>
              <a:rPr lang="en-US" sz="2400" b="1" dirty="0" err="1" smtClean="0"/>
              <a:t>Latourian</a:t>
            </a:r>
            <a:r>
              <a:rPr lang="en-US" sz="2400" b="1" dirty="0" smtClean="0"/>
              <a:t> </a:t>
            </a:r>
            <a:r>
              <a:rPr lang="en-US" sz="2400" b="1" dirty="0" smtClean="0"/>
              <a:t>sense? As an agential object, in what ways could the novel have shaped and influenced 18</a:t>
            </a:r>
            <a:r>
              <a:rPr lang="en-US" sz="2400" b="1" baseline="30000" dirty="0" smtClean="0"/>
              <a:t>th</a:t>
            </a:r>
            <a:r>
              <a:rPr lang="en-US" sz="2400" b="1" dirty="0" smtClean="0"/>
              <a:t> c. society?</a:t>
            </a:r>
            <a:endParaRPr lang="en-US" sz="2400" b="1" dirty="0" smtClean="0"/>
          </a:p>
          <a:p>
            <a:pPr marL="463550" lvl="1" indent="-463550">
              <a:spcBef>
                <a:spcPts val="2000"/>
              </a:spcBef>
              <a:buBlip>
                <a:blip r:embed="rId2"/>
              </a:buBlip>
            </a:pPr>
            <a:endParaRPr lang="en-US" sz="2400" dirty="0" smtClean="0"/>
          </a:p>
          <a:p>
            <a:pPr marL="0" lvl="1" indent="0">
              <a:spcBef>
                <a:spcPts val="2000"/>
              </a:spcBef>
              <a:buNone/>
            </a:pPr>
            <a:endParaRPr lang="en-US" sz="2000" dirty="0"/>
          </a:p>
          <a:p>
            <a:endParaRPr lang="en-US" dirty="0"/>
          </a:p>
        </p:txBody>
      </p:sp>
    </p:spTree>
    <p:extLst>
      <p:ext uri="{BB962C8B-B14F-4D97-AF65-F5344CB8AC3E}">
        <p14:creationId xmlns:p14="http://schemas.microsoft.com/office/powerpoint/2010/main" val="4233415003"/>
      </p:ext>
    </p:extLst>
  </p:cSld>
  <p:clrMapOvr>
    <a:masterClrMapping/>
  </p:clrMapOvr>
  <mc:AlternateContent xmlns:mc="http://schemas.openxmlformats.org/markup-compatibility/2006">
    <mc:Choice xmlns:p14="http://schemas.microsoft.com/office/powerpoint/2010/main" Requires="p14">
      <p:transition spd="slow" p14:dur="2000" advTm="39838"/>
    </mc:Choice>
    <mc:Fallback>
      <p:transition xmlns:p14="http://schemas.microsoft.com/office/powerpoint/2010/main" spd="slow" advTm="39838"/>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majorFont>
      <a:minorFont>
        <a:latin typeface="Goudy Old Style"/>
        <a:ea typeface=""/>
        <a:cs typeface=""/>
        <a:font script="Jpan" typeface="ＭＳ 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103</TotalTime>
  <Words>1002</Words>
  <Application>Microsoft Macintosh PowerPoint</Application>
  <PresentationFormat>On-screen Show (4:3)</PresentationFormat>
  <Paragraphs>44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Inkwell</vt:lpstr>
      <vt:lpstr>The Reading Public and the Rise of the Novel</vt:lpstr>
      <vt:lpstr>Overview</vt:lpstr>
      <vt:lpstr>The 18th c. Reading Public</vt:lpstr>
      <vt:lpstr>Subgroups of the Reading Public</vt:lpstr>
      <vt:lpstr>The 18th c. Booksellers</vt:lpstr>
      <vt:lpstr>The Age of Authors</vt:lpstr>
      <vt:lpstr>The Rise of the Novel – an Event in the History of Mediation?</vt:lpstr>
      <vt:lpstr>A Latourian Reading of the 18th c. Novel</vt:lpstr>
      <vt:lpstr>A Latourian reading (cont’d)</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Reading Public and the Rise of the Novel</dc:title>
  <dc:creator>A Z</dc:creator>
  <cp:lastModifiedBy>A Z</cp:lastModifiedBy>
  <cp:revision>15</cp:revision>
  <dcterms:created xsi:type="dcterms:W3CDTF">2011-04-07T04:57:35Z</dcterms:created>
  <dcterms:modified xsi:type="dcterms:W3CDTF">2011-04-07T18:36:36Z</dcterms:modified>
</cp:coreProperties>
</file>